
<file path=[Content_Types].xml><?xml version="1.0" encoding="utf-8"?>
<Types xmlns="http://schemas.openxmlformats.org/package/2006/content-types">
  <Default Extension="bin" ContentType="image/unknown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86" r:id="rId5"/>
    <p:sldId id="290" r:id="rId6"/>
    <p:sldId id="291" r:id="rId7"/>
    <p:sldId id="287" r:id="rId8"/>
    <p:sldId id="288" r:id="rId9"/>
    <p:sldId id="289" r:id="rId10"/>
    <p:sldId id="292" r:id="rId11"/>
    <p:sldId id="293" r:id="rId12"/>
    <p:sldId id="281" r:id="rId13"/>
    <p:sldId id="256" r:id="rId14"/>
    <p:sldId id="257" r:id="rId15"/>
    <p:sldId id="258" r:id="rId16"/>
    <p:sldId id="259" r:id="rId17"/>
    <p:sldId id="260" r:id="rId18"/>
    <p:sldId id="261" r:id="rId19"/>
    <p:sldId id="262" r:id="rId20"/>
    <p:sldId id="278" r:id="rId21"/>
    <p:sldId id="269" r:id="rId22"/>
    <p:sldId id="263" r:id="rId23"/>
    <p:sldId id="264" r:id="rId24"/>
    <p:sldId id="265" r:id="rId25"/>
    <p:sldId id="266" r:id="rId26"/>
    <p:sldId id="267" r:id="rId27"/>
    <p:sldId id="268" r:id="rId28"/>
    <p:sldId id="274" r:id="rId29"/>
    <p:sldId id="270" r:id="rId30"/>
    <p:sldId id="271" r:id="rId31"/>
    <p:sldId id="272" r:id="rId32"/>
    <p:sldId id="273" r:id="rId33"/>
    <p:sldId id="275" r:id="rId34"/>
    <p:sldId id="276" r:id="rId35"/>
    <p:sldId id="280" r:id="rId36"/>
    <p:sldId id="279" r:id="rId37"/>
    <p:sldId id="283" r:id="rId38"/>
    <p:sldId id="284" r:id="rId39"/>
    <p:sldId id="285" r:id="rId40"/>
    <p:sldId id="277" r:id="rId41"/>
    <p:sldId id="282" r:id="rId4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5" d="100"/>
          <a:sy n="75" d="100"/>
        </p:scale>
        <p:origin x="6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8F40F9-7C84-4578-9D4A-AB9DDCFE8E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7C16904-68BD-413B-8B16-05AA29568D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C0F7985-2EE7-45C4-B824-F1724ECC3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16A9C-C39C-4226-AA7A-ADC44652D3E1}" type="datetimeFigureOut">
              <a:rPr lang="fr-FR" smtClean="0"/>
              <a:t>25/01/2023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3A64AC-4E72-498B-B844-370DCF4EC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9337A03-8BA5-4C5B-917F-B3C0F3C3B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BDDAB-B683-4436-A627-E3BCD8A01C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2841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F41F16-337E-49AE-9E77-901EB032B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24FFF4E-B2C1-4874-8575-265A02D839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83697E4-1E80-4104-B93C-1A04E3244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16A9C-C39C-4226-AA7A-ADC44652D3E1}" type="datetimeFigureOut">
              <a:rPr lang="fr-FR" smtClean="0"/>
              <a:t>25/01/2023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F983C7C-F8EE-47BE-AA9C-344DE00EF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DC9526-0990-4612-8F4B-1AAEEC771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BDDAB-B683-4436-A627-E3BCD8A01C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676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FE06A18-0F71-4A2F-99FE-1A1AAF7B22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5C86C4B-F3E1-456A-A638-24F339839B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DF8FBE0-9525-4D78-9CBD-26EB39A19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16A9C-C39C-4226-AA7A-ADC44652D3E1}" type="datetimeFigureOut">
              <a:rPr lang="fr-FR" smtClean="0"/>
              <a:t>25/01/2023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EC4B7E4-17FD-4746-AB1E-B4686DB59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C56434-9A38-48C6-A902-FAAE0772B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BDDAB-B683-4436-A627-E3BCD8A01C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4090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8EB3F6-E52A-4416-8F89-AE9AB8358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F1E31B-9760-416E-9930-8978BB8ED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097B0CA-1E30-4D68-99E8-25B69BDEA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16A9C-C39C-4226-AA7A-ADC44652D3E1}" type="datetimeFigureOut">
              <a:rPr lang="fr-FR" smtClean="0"/>
              <a:t>25/01/2023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B85FB20-9437-4D57-85E4-558D0D531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43A4E4-51E3-41BF-929B-354813B3F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BDDAB-B683-4436-A627-E3BCD8A01C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8668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7DE165-A414-43D0-AC80-FB9F8F062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5D07601-3ACE-43B3-A41F-B00E7F7F8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7510AC3-126B-4402-9E36-B709455FF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16A9C-C39C-4226-AA7A-ADC44652D3E1}" type="datetimeFigureOut">
              <a:rPr lang="fr-FR" smtClean="0"/>
              <a:t>25/01/2023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E737F6E-5BF3-4057-BA2D-4C7C36015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49DB52-05DE-4101-8B54-8A5CEF366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BDDAB-B683-4436-A627-E3BCD8A01C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1903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2E07B9-94C0-40B3-9739-9EF78FE40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8D67D8-4C00-457B-AFA8-F447D365F5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A9795C9-4AA7-48E6-A91E-4856ADF1CE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ADDCF4A-89CF-413B-9184-1171D27E0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16A9C-C39C-4226-AA7A-ADC44652D3E1}" type="datetimeFigureOut">
              <a:rPr lang="fr-FR" smtClean="0"/>
              <a:t>25/01/2023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4635711-2FD6-481C-9FBF-BEE2D242B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829A1C7-C2EF-4C7C-A9EE-F7B629116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BDDAB-B683-4436-A627-E3BCD8A01C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1267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3B829F-6C40-40A1-92B1-91D98CDB3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60C0AD-F21B-45BD-AE8C-61A55B956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D80EA9C-FEAF-4E3A-81A0-F8E7900813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BF041E7-328D-419E-B9F1-97F3B15485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868CE17-A7D6-4F1F-9347-3C95A0DF02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CC2D1D1-FFB1-4703-9125-CAFFECD7B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16A9C-C39C-4226-AA7A-ADC44652D3E1}" type="datetimeFigureOut">
              <a:rPr lang="fr-FR" smtClean="0"/>
              <a:t>25/01/2023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CBC580E-C00E-4925-80BA-769ADCA7B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32B334B-A093-47E3-B255-F23B6389A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BDDAB-B683-4436-A627-E3BCD8A01C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6226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B2205D-E3AB-4ABC-A68C-BF2123DF9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F8664D3-7D23-4082-AE35-124623793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16A9C-C39C-4226-AA7A-ADC44652D3E1}" type="datetimeFigureOut">
              <a:rPr lang="fr-FR" smtClean="0"/>
              <a:t>25/01/2023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F24722E-FDDA-4E04-8ACD-B90B1D43D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22F5AE6-51B4-4FF9-B1D2-659AF8401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BDDAB-B683-4436-A627-E3BCD8A01C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7639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9404745-0DF2-44B4-A0BD-07D0AA110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16A9C-C39C-4226-AA7A-ADC44652D3E1}" type="datetimeFigureOut">
              <a:rPr lang="fr-FR" smtClean="0"/>
              <a:t>25/01/2023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631A619-9984-49EF-95DA-6949C38DD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EA551B8-41F9-4280-A84E-A72421C12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BDDAB-B683-4436-A627-E3BCD8A01C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5376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14235D-8557-4700-9394-5EB94E0D7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135B32-1C21-4A4A-8A20-A49452718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136E00C-4624-49F1-814C-770F3AE8B8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BF07A24-DD47-42EB-9C60-685BCC93F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16A9C-C39C-4226-AA7A-ADC44652D3E1}" type="datetimeFigureOut">
              <a:rPr lang="fr-FR" smtClean="0"/>
              <a:t>25/01/2023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9DB59A8-5563-4AFE-BCE3-DD3BA8F6F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4A4FB7-1F60-4A12-9E45-E575BF484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BDDAB-B683-4436-A627-E3BCD8A01C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5656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883AF6-EF1D-4F11-9FBE-BC1932DE2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D8990AE-869F-4CAF-B093-D630A62700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358834E-76F9-4432-80B5-A34EE93345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90F14EB-4509-480B-83A3-C33DA46A7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16A9C-C39C-4226-AA7A-ADC44652D3E1}" type="datetimeFigureOut">
              <a:rPr lang="fr-FR" smtClean="0"/>
              <a:t>25/01/2023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69C390E-7548-4F09-B883-711027F92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383B6B9-EE64-4414-970C-A4D534FCF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BDDAB-B683-4436-A627-E3BCD8A01C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2038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505D43D-6AE4-4DC3-9503-73C96833D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6F0DE6-CDAB-419E-83E2-EB7E123F3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48B8DBA-62B8-4440-88B2-25A53CA6EB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16A9C-C39C-4226-AA7A-ADC44652D3E1}" type="datetimeFigureOut">
              <a:rPr lang="fr-FR" smtClean="0"/>
              <a:t>25/01/2023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A76D88-0FEF-4101-99E6-83BC99E003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F66120-9527-44A3-AC68-545F9BAF74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BDDAB-B683-4436-A627-E3BCD8A01C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4689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bin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bin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4F4866A1-0391-A7EB-BFF5-29426C6889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fr-FR" sz="5400"/>
              <a:t>Concepts importants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074ECD85-609F-F37C-D5CE-924ACAC9FA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endParaRPr lang="fr-FR" sz="20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0A7978-08BC-B2C6-619E-912917C971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26" r="-1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35037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E3D343-356E-4907-86B5-E362C815B6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73B2927-9941-423B-B5E1-8C6D8127D6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texte, capture d’écran, différent, même&#10;&#10;Description générée automatiquement">
            <a:extLst>
              <a:ext uri="{FF2B5EF4-FFF2-40B4-BE49-F238E27FC236}">
                <a16:creationId xmlns:a16="http://schemas.microsoft.com/office/drawing/2014/main" id="{028DDB9E-52CB-44E1-8548-C4D703008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254" y="0"/>
            <a:ext cx="97754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321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70C010-68F9-4BB2-AA3C-9027ACC22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D855BEA-36B6-4C2E-B6D7-F78BD446E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90" y="1825625"/>
            <a:ext cx="4087620" cy="4351338"/>
          </a:xfrm>
        </p:spPr>
      </p:pic>
    </p:spTree>
    <p:extLst>
      <p:ext uri="{BB962C8B-B14F-4D97-AF65-F5344CB8AC3E}">
        <p14:creationId xmlns:p14="http://schemas.microsoft.com/office/powerpoint/2010/main" val="2283641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058BAB-839C-4146-AECA-A8F1C87C8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4E2A492-1249-40ED-8475-25F8ED3BA3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459" y="1825625"/>
            <a:ext cx="6005081" cy="4351338"/>
          </a:xfrm>
        </p:spPr>
      </p:pic>
    </p:spTree>
    <p:extLst>
      <p:ext uri="{BB962C8B-B14F-4D97-AF65-F5344CB8AC3E}">
        <p14:creationId xmlns:p14="http://schemas.microsoft.com/office/powerpoint/2010/main" val="1225980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FD441A-406A-419A-80C1-CF663A46C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01EC214-8AA9-4530-9388-D97E4359A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524" y="1825625"/>
            <a:ext cx="9602952" cy="4351338"/>
          </a:xfrm>
        </p:spPr>
      </p:pic>
    </p:spTree>
    <p:extLst>
      <p:ext uri="{BB962C8B-B14F-4D97-AF65-F5344CB8AC3E}">
        <p14:creationId xmlns:p14="http://schemas.microsoft.com/office/powerpoint/2010/main" val="1251928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A78DA2-F14C-40FC-9540-C7DB5A8B3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A0772949-78DE-4E7A-99D1-9BF70973128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619250" y="2553494"/>
          <a:ext cx="8953500" cy="2895600"/>
        </p:xfrm>
        <a:graphic>
          <a:graphicData uri="http://schemas.openxmlformats.org/drawingml/2006/table">
            <a:tbl>
              <a:tblPr/>
              <a:tblGrid>
                <a:gridCol w="4476750">
                  <a:extLst>
                    <a:ext uri="{9D8B030D-6E8A-4147-A177-3AD203B41FA5}">
                      <a16:colId xmlns:a16="http://schemas.microsoft.com/office/drawing/2014/main" val="869005156"/>
                    </a:ext>
                  </a:extLst>
                </a:gridCol>
                <a:gridCol w="4476750">
                  <a:extLst>
                    <a:ext uri="{9D8B030D-6E8A-4147-A177-3AD203B41FA5}">
                      <a16:colId xmlns:a16="http://schemas.microsoft.com/office/drawing/2014/main" val="29856263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b="1">
                          <a:effectLst/>
                        </a:rPr>
                        <a:t>Classical Machine Learning:</a:t>
                      </a:r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b="1">
                          <a:effectLst/>
                        </a:rPr>
                        <a:t>Deep Learning:</a:t>
                      </a:r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45646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effectLst/>
                        </a:rPr>
                        <a:t>Interpretability and explainability are paramount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effectLst/>
                        </a:rPr>
                        <a:t>Smaller amounts of relatively simple data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effectLst/>
                        </a:rPr>
                        <a:t>Straightforward feature engineering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effectLst/>
                        </a:rPr>
                        <a:t>Limited computational power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effectLst/>
                        </a:rPr>
                        <a:t>Limited time, need for faster prototyping and operationalization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effectLst/>
                        </a:rPr>
                        <a:t>Need for varied algorithm choices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effectLst/>
                        </a:rPr>
                        <a:t>Accuracy of test dataset results is acceptable </a:t>
                      </a:r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effectLst/>
                        </a:rPr>
                        <a:t>Very high accuracy is a priority (and primes over straightforward interpretability and </a:t>
                      </a:r>
                      <a:r>
                        <a:rPr lang="en-US" dirty="0" err="1">
                          <a:effectLst/>
                        </a:rPr>
                        <a:t>explainability</a:t>
                      </a:r>
                      <a:r>
                        <a:rPr lang="en-US" dirty="0">
                          <a:effectLst/>
                        </a:rPr>
                        <a:t>)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effectLst/>
                        </a:rPr>
                        <a:t>Large amounts of precisely labeled data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effectLst/>
                        </a:rPr>
                        <a:t>Complex feature engineering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effectLst/>
                        </a:rPr>
                        <a:t>Powerful compute resources available (GPU acceleration)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effectLst/>
                        </a:rPr>
                        <a:t>Augmentation and other transformations of the initial dataset will be necessary</a:t>
                      </a:r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878626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C6129AC8-2DA6-4248-B228-9191E757EC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303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C57921-68F8-4C97-96BC-2B21AF677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C7EB924-10F5-4182-B65D-CF0E47849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747" y="1825625"/>
            <a:ext cx="5982505" cy="4351338"/>
          </a:xfrm>
        </p:spPr>
      </p:pic>
    </p:spTree>
    <p:extLst>
      <p:ext uri="{BB962C8B-B14F-4D97-AF65-F5344CB8AC3E}">
        <p14:creationId xmlns:p14="http://schemas.microsoft.com/office/powerpoint/2010/main" val="1919161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473DB41-96C1-4BEE-96BC-D4CC30F58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014" y="641576"/>
            <a:ext cx="5165936" cy="1674904"/>
          </a:xfrm>
        </p:spPr>
        <p:txBody>
          <a:bodyPr anchor="ctr">
            <a:normAutofit/>
          </a:bodyPr>
          <a:lstStyle/>
          <a:p>
            <a:r>
              <a:rPr lang="fr-FR" sz="4000"/>
              <a:t>Neurone formel (perceptron)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615C668-5C73-4976-9E4E-AA8468B26A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90909" y="552906"/>
                <a:ext cx="5159825" cy="1674905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000" dirty="0"/>
                  <a:t>Entrée </a:t>
                </a:r>
                <a:r>
                  <a:rPr lang="en-US" sz="2000" b="1" dirty="0"/>
                  <a:t>x</a:t>
                </a:r>
                <a:endParaRPr lang="en-US" sz="2000" dirty="0"/>
              </a:p>
              <a:p>
                <a:r>
                  <a:rPr lang="en-US" sz="2000" dirty="0"/>
                  <a:t>Sortie </a:t>
                </a:r>
                <a:r>
                  <a:rPr lang="en-US" sz="2000" b="1" dirty="0"/>
                  <a:t>y</a:t>
                </a:r>
              </a:p>
              <a:p>
                <a:r>
                  <a:rPr lang="en-US" sz="2000" dirty="0" err="1"/>
                  <a:t>Paramètres</a:t>
                </a:r>
                <a:r>
                  <a:rPr lang="en-US" sz="2000" dirty="0"/>
                  <a:t> </a:t>
                </a:r>
                <a:r>
                  <a:rPr lang="en-US" sz="2000" b="1" dirty="0"/>
                  <a:t>w </a:t>
                </a:r>
                <a:r>
                  <a:rPr lang="en-US" sz="2000" dirty="0"/>
                  <a:t>et </a:t>
                </a:r>
                <a:r>
                  <a:rPr lang="en-US" sz="2000" b="1" dirty="0"/>
                  <a:t>b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615C668-5C73-4976-9E4E-AA8468B26A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90909" y="552906"/>
                <a:ext cx="5159825" cy="1674905"/>
              </a:xfrm>
              <a:blipFill>
                <a:blip r:embed="rId2"/>
                <a:stretch>
                  <a:fillRect l="-1064" t="-730" b="-412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2C95565-A191-4F98-B1C0-7A4EA45D1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983" y="2405149"/>
            <a:ext cx="7957935" cy="389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648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7C3727-FE6E-4BE9-A706-0904BFE47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Fonctions d’activation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2B7636D-C502-4BA7-B5E4-0BC4EC881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687" y="2743994"/>
            <a:ext cx="5762625" cy="2514600"/>
          </a:xfrm>
        </p:spPr>
      </p:pic>
    </p:spTree>
    <p:extLst>
      <p:ext uri="{BB962C8B-B14F-4D97-AF65-F5344CB8AC3E}">
        <p14:creationId xmlns:p14="http://schemas.microsoft.com/office/powerpoint/2010/main" val="1300917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014D0-AD14-4422-A712-65F7F7399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24C5B71-A62E-439B-B14F-8AC02A25C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966263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D2EFE13-2BFA-4106-A148-6358A9D67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fr-FR" sz="4000"/>
              <a:t>Exemple pour une séparation linéaire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29BD6D8-8DE3-4B5A-ABB3-358E069B9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/>
          </a:bodyPr>
          <a:lstStyle/>
          <a:p>
            <a:r>
              <a:rPr lang="en-US" sz="2000" dirty="0"/>
              <a:t>W  : 0,985|2,186</a:t>
            </a:r>
          </a:p>
          <a:p>
            <a:r>
              <a:rPr lang="en-US" sz="2000" dirty="0"/>
              <a:t>B = -0,522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F5229BF-9222-4447-9AE7-FF388374B7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" r="2322" b="-2"/>
          <a:stretch/>
        </p:blipFill>
        <p:spPr>
          <a:xfrm>
            <a:off x="5183500" y="1904282"/>
            <a:ext cx="6170299" cy="42248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au 7">
                <a:extLst>
                  <a:ext uri="{FF2B5EF4-FFF2-40B4-BE49-F238E27FC236}">
                    <a16:creationId xmlns:a16="http://schemas.microsoft.com/office/drawing/2014/main" id="{360F98C4-77FE-4570-B66B-27F117DC32E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283112"/>
                  </p:ext>
                </p:extLst>
              </p:nvPr>
            </p:nvGraphicFramePr>
            <p:xfrm>
              <a:off x="838199" y="3201705"/>
              <a:ext cx="3603171" cy="2194560"/>
            </p:xfrm>
            <a:graphic>
              <a:graphicData uri="http://schemas.openxmlformats.org/drawingml/2006/table">
                <a:tbl>
                  <a:tblPr firstRow="1">
                    <a:tableStyleId>{3C2FFA5D-87B4-456A-9821-1D502468CF0F}</a:tableStyleId>
                  </a:tblPr>
                  <a:tblGrid>
                    <a:gridCol w="1201057">
                      <a:extLst>
                        <a:ext uri="{9D8B030D-6E8A-4147-A177-3AD203B41FA5}">
                          <a16:colId xmlns:a16="http://schemas.microsoft.com/office/drawing/2014/main" val="907788247"/>
                        </a:ext>
                      </a:extLst>
                    </a:gridCol>
                    <a:gridCol w="1201057">
                      <a:extLst>
                        <a:ext uri="{9D8B030D-6E8A-4147-A177-3AD203B41FA5}">
                          <a16:colId xmlns:a16="http://schemas.microsoft.com/office/drawing/2014/main" val="879627193"/>
                        </a:ext>
                      </a:extLst>
                    </a:gridCol>
                    <a:gridCol w="1201057">
                      <a:extLst>
                        <a:ext uri="{9D8B030D-6E8A-4147-A177-3AD203B41FA5}">
                          <a16:colId xmlns:a16="http://schemas.microsoft.com/office/drawing/2014/main" val="148687814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x0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x1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800" b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535438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 0.896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/>
                            <a:t> 1.410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 3.445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548091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fr-FR"/>
                            <a:t> -1.509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 -1.438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 -5.155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04095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fr-FR"/>
                            <a:t> 1.443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 1.333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 3.816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0198839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fr-FR"/>
                            <a:t> -1.895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 -0.613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 -3.731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427905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fr-FR"/>
                            <a:t> -2.048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/>
                            <a:t> -2.420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 -7.833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0978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au 7">
                <a:extLst>
                  <a:ext uri="{FF2B5EF4-FFF2-40B4-BE49-F238E27FC236}">
                    <a16:creationId xmlns:a16="http://schemas.microsoft.com/office/drawing/2014/main" id="{360F98C4-77FE-4570-B66B-27F117DC32E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283112"/>
                  </p:ext>
                </p:extLst>
              </p:nvPr>
            </p:nvGraphicFramePr>
            <p:xfrm>
              <a:off x="838199" y="3201705"/>
              <a:ext cx="3603171" cy="2194560"/>
            </p:xfrm>
            <a:graphic>
              <a:graphicData uri="http://schemas.openxmlformats.org/drawingml/2006/table">
                <a:tbl>
                  <a:tblPr firstRow="1">
                    <a:tableStyleId>{3C2FFA5D-87B4-456A-9821-1D502468CF0F}</a:tableStyleId>
                  </a:tblPr>
                  <a:tblGrid>
                    <a:gridCol w="1201057">
                      <a:extLst>
                        <a:ext uri="{9D8B030D-6E8A-4147-A177-3AD203B41FA5}">
                          <a16:colId xmlns:a16="http://schemas.microsoft.com/office/drawing/2014/main" val="907788247"/>
                        </a:ext>
                      </a:extLst>
                    </a:gridCol>
                    <a:gridCol w="1201057">
                      <a:extLst>
                        <a:ext uri="{9D8B030D-6E8A-4147-A177-3AD203B41FA5}">
                          <a16:colId xmlns:a16="http://schemas.microsoft.com/office/drawing/2014/main" val="879627193"/>
                        </a:ext>
                      </a:extLst>
                    </a:gridCol>
                    <a:gridCol w="1201057">
                      <a:extLst>
                        <a:ext uri="{9D8B030D-6E8A-4147-A177-3AD203B41FA5}">
                          <a16:colId xmlns:a16="http://schemas.microsoft.com/office/drawing/2014/main" val="1486878140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x0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x1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201015" t="-8333" r="-1015" b="-5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535438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 0.896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/>
                            <a:t> 1.410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 3.445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54809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fr-FR"/>
                            <a:t> -1.509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 -1.438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 -5.155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04095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fr-FR"/>
                            <a:t> 1.443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 1.333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 3.816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0198839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fr-FR"/>
                            <a:t> -1.895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 -0.613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 -3.731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427905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fr-FR"/>
                            <a:t> -2.048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/>
                            <a:t> -2.420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 -7.833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09787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3" name="Image 12">
            <a:extLst>
              <a:ext uri="{FF2B5EF4-FFF2-40B4-BE49-F238E27FC236}">
                <a16:creationId xmlns:a16="http://schemas.microsoft.com/office/drawing/2014/main" id="{6FE52E2D-E56F-418D-9A76-AA398A3C09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434" y="2295331"/>
            <a:ext cx="5388429" cy="359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86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D75E4A-8B44-1972-048F-BE7007BB2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Classification </a:t>
            </a:r>
            <a:r>
              <a:rPr lang="fr-FR" dirty="0" err="1"/>
              <a:t>multilabel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924AA1F-5660-1AA0-3B26-C55E5E1E0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476" y="1825625"/>
            <a:ext cx="5061048" cy="4351338"/>
          </a:xfrm>
        </p:spPr>
      </p:pic>
    </p:spTree>
    <p:extLst>
      <p:ext uri="{BB962C8B-B14F-4D97-AF65-F5344CB8AC3E}">
        <p14:creationId xmlns:p14="http://schemas.microsoft.com/office/powerpoint/2010/main" val="3821429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D67C5D-465E-47A1-A22A-4D3240862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Apprentissage par descente de gradient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5965A4-BBE3-435F-A9D7-394FB15DD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Neuron</a:t>
            </a:r>
            <a:r>
              <a:rPr lang="fr-FR" dirty="0"/>
              <a:t> apprend par optimisation d’une fonction de perte</a:t>
            </a:r>
          </a:p>
          <a:p>
            <a:r>
              <a:rPr lang="fr-FR" dirty="0"/>
              <a:t>Exemple log-vraisemblance négative : </a:t>
            </a:r>
          </a:p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15459FD-734F-44D6-95F5-188D2EB4C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705050"/>
            <a:ext cx="3886200" cy="428625"/>
          </a:xfrm>
          <a:prstGeom prst="rect">
            <a:avLst/>
          </a:prstGeom>
        </p:spPr>
      </p:pic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A6294B5F-14A9-412E-BE06-93856C5A3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2" y="2835275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501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1E85DA-6FD6-4F17-8D61-9AC03E29D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Perceptron ne suffit pas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98B053D1-BC66-4048-88CB-50E6C4307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3835741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4B72B7-4CC2-449E-9DC4-6E50E9022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Réseau de neurone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7B273F2-F21B-4569-BA7C-9F9CFFB84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233" y="1825625"/>
            <a:ext cx="6839534" cy="4351338"/>
          </a:xfrm>
        </p:spPr>
      </p:pic>
    </p:spTree>
    <p:extLst>
      <p:ext uri="{BB962C8B-B14F-4D97-AF65-F5344CB8AC3E}">
        <p14:creationId xmlns:p14="http://schemas.microsoft.com/office/powerpoint/2010/main" val="4153153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F90A75-B248-4CF8-8A58-9FD46205F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Réseau récurrent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03FA1F3-2A89-452F-A9BD-7C8BE8D00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829" y="1825625"/>
            <a:ext cx="6174342" cy="4351338"/>
          </a:xfrm>
        </p:spPr>
      </p:pic>
    </p:spTree>
    <p:extLst>
      <p:ext uri="{BB962C8B-B14F-4D97-AF65-F5344CB8AC3E}">
        <p14:creationId xmlns:p14="http://schemas.microsoft.com/office/powerpoint/2010/main" val="2062924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35B5CB-A2EB-49FE-8366-23B00363E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A275B8B-B3D0-4F70-A638-DD049EF5B9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172494"/>
            <a:ext cx="5486400" cy="3657600"/>
          </a:xfrm>
        </p:spPr>
      </p:pic>
    </p:spTree>
    <p:extLst>
      <p:ext uri="{BB962C8B-B14F-4D97-AF65-F5344CB8AC3E}">
        <p14:creationId xmlns:p14="http://schemas.microsoft.com/office/powerpoint/2010/main" val="333090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478740-6BF7-4DF9-8C4C-42DED5B8B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flou&#10;&#10;Description générée automatiquement">
            <a:extLst>
              <a:ext uri="{FF2B5EF4-FFF2-40B4-BE49-F238E27FC236}">
                <a16:creationId xmlns:a16="http://schemas.microsoft.com/office/drawing/2014/main" id="{5A1D27EE-CC65-4281-BFE9-D3C4D1F81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75" y="2767806"/>
            <a:ext cx="6572250" cy="2466975"/>
          </a:xfrm>
        </p:spPr>
      </p:pic>
    </p:spTree>
    <p:extLst>
      <p:ext uri="{BB962C8B-B14F-4D97-AF65-F5344CB8AC3E}">
        <p14:creationId xmlns:p14="http://schemas.microsoft.com/office/powerpoint/2010/main" val="7657178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B3B92-ED9E-418E-AF63-851C34DF5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507B201-ED9D-4B6D-9F8D-A68528FC4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36381760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BEDFE6-DCE9-4A61-8939-97C7F274E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820C907-FAD5-4AEE-B515-1C6F2FD1E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4288637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C7E560-9456-4BA7-9322-7E51F8F8B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16160EB-90FA-4AC5-AFBA-7B9BEC7ECE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29557173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482BB8-2909-40B7-A8AE-7F9B12398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D26BBBF-A28B-4C79-8215-DC73E75B4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3180486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3BEBC4-33BD-F51C-84B2-D1609F2F9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Classification </a:t>
            </a:r>
            <a:r>
              <a:rPr lang="fr-FR" dirty="0" err="1"/>
              <a:t>multilabel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1B66BF5-F52E-34E2-4940-CEB7FDF28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476" y="1825625"/>
            <a:ext cx="5061048" cy="4351338"/>
          </a:xfrm>
        </p:spPr>
      </p:pic>
    </p:spTree>
    <p:extLst>
      <p:ext uri="{BB962C8B-B14F-4D97-AF65-F5344CB8AC3E}">
        <p14:creationId xmlns:p14="http://schemas.microsoft.com/office/powerpoint/2010/main" val="30955266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CD9029-C664-4E9B-8BB1-8362710D4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Interêt</a:t>
            </a:r>
            <a:r>
              <a:rPr lang="fr-FR" dirty="0"/>
              <a:t> du </a:t>
            </a:r>
            <a:r>
              <a:rPr lang="fr-FR" dirty="0" err="1"/>
              <a:t>deeplearning</a:t>
            </a:r>
            <a:r>
              <a:rPr lang="fr-FR" dirty="0"/>
              <a:t>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73F332-10C4-4EA7-B808-DD581606B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Reconnaissance d’image</a:t>
            </a:r>
          </a:p>
          <a:p>
            <a:endParaRPr lang="fr-FR" dirty="0"/>
          </a:p>
          <a:p>
            <a:r>
              <a:rPr lang="fr-FR" dirty="0"/>
              <a:t>Traitement automatique de la langue</a:t>
            </a:r>
          </a:p>
          <a:p>
            <a:endParaRPr lang="fr-FR" dirty="0"/>
          </a:p>
          <a:p>
            <a:r>
              <a:rPr lang="fr-FR" dirty="0"/>
              <a:t>Reconnaissance vocal </a:t>
            </a:r>
          </a:p>
        </p:txBody>
      </p:sp>
    </p:spTree>
    <p:extLst>
      <p:ext uri="{BB962C8B-B14F-4D97-AF65-F5344CB8AC3E}">
        <p14:creationId xmlns:p14="http://schemas.microsoft.com/office/powerpoint/2010/main" val="20493177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1C18CE-7A61-4542-845F-23E041474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Convolution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9E49556-A6C3-4E75-B292-423D935C6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135" y="1825625"/>
            <a:ext cx="6385729" cy="4351338"/>
          </a:xfrm>
        </p:spPr>
      </p:pic>
    </p:spTree>
    <p:extLst>
      <p:ext uri="{BB962C8B-B14F-4D97-AF65-F5344CB8AC3E}">
        <p14:creationId xmlns:p14="http://schemas.microsoft.com/office/powerpoint/2010/main" val="4875184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F2C42D-531F-4BDF-8146-430ACC2E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E00D8691-30D8-4908-888F-0DD17A05E5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2058194"/>
            <a:ext cx="6667500" cy="3886200"/>
          </a:xfrm>
        </p:spPr>
      </p:pic>
    </p:spTree>
    <p:extLst>
      <p:ext uri="{BB962C8B-B14F-4D97-AF65-F5344CB8AC3E}">
        <p14:creationId xmlns:p14="http://schemas.microsoft.com/office/powerpoint/2010/main" val="20646096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41F97A-AD2D-4856-9DB1-F6721E3BA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plusieurs&#10;&#10;Description générée automatiquement">
            <a:extLst>
              <a:ext uri="{FF2B5EF4-FFF2-40B4-BE49-F238E27FC236}">
                <a16:creationId xmlns:a16="http://schemas.microsoft.com/office/drawing/2014/main" id="{C4CA9981-3FE9-45DA-AE8F-71CA4A59A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537" y="2533440"/>
            <a:ext cx="9413985" cy="3288861"/>
          </a:xfrm>
        </p:spPr>
      </p:pic>
    </p:spTree>
    <p:extLst>
      <p:ext uri="{BB962C8B-B14F-4D97-AF65-F5344CB8AC3E}">
        <p14:creationId xmlns:p14="http://schemas.microsoft.com/office/powerpoint/2010/main" val="16858518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E372E-7C85-4E35-8159-9297EF123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Réseau récurrent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3714E9-8859-4181-8FCF-FB75CA08D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1BCF71B-6AF1-4DD2-9B3F-253F4B4B3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26" y="2845156"/>
            <a:ext cx="321945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772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14B5D7-05BA-4A98-92A0-1E7676B8C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Réseau récurrent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0D32AA-8C18-4867-8A8C-4ACB788A4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D7EDD62-081A-4BE5-9D7E-ABE3BC4CC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87" y="1985962"/>
            <a:ext cx="957262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842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654BE3-28D3-41A1-B30C-E068DF131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Réseau récurrent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7824CC1-AD69-4630-990F-97879238B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353" y="1825625"/>
            <a:ext cx="7269294" cy="4351338"/>
          </a:xfrm>
        </p:spPr>
      </p:pic>
    </p:spTree>
    <p:extLst>
      <p:ext uri="{BB962C8B-B14F-4D97-AF65-F5344CB8AC3E}">
        <p14:creationId xmlns:p14="http://schemas.microsoft.com/office/powerpoint/2010/main" val="25751215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1DB81E-C69E-43F5-887F-87F2033F5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Problématique du </a:t>
            </a:r>
            <a:r>
              <a:rPr lang="fr-FR" dirty="0" err="1"/>
              <a:t>deeplearning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D039F0E-27F2-4344-9AC9-58E8C75E9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Boite noire</a:t>
            </a:r>
          </a:p>
          <a:p>
            <a:endParaRPr lang="fr-FR" dirty="0"/>
          </a:p>
          <a:p>
            <a:r>
              <a:rPr lang="fr-FR" dirty="0"/>
              <a:t>Nécessite beaucoup de données</a:t>
            </a:r>
          </a:p>
          <a:p>
            <a:endParaRPr lang="fr-FR" dirty="0"/>
          </a:p>
          <a:p>
            <a:r>
              <a:rPr lang="fr-FR" dirty="0"/>
              <a:t>Répète le biais des données</a:t>
            </a:r>
          </a:p>
        </p:txBody>
      </p:sp>
    </p:spTree>
    <p:extLst>
      <p:ext uri="{BB962C8B-B14F-4D97-AF65-F5344CB8AC3E}">
        <p14:creationId xmlns:p14="http://schemas.microsoft.com/office/powerpoint/2010/main" val="36267847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515BC8-61D7-4621-A576-1DB6429A5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6388907-CA80-414C-9649-71FDFC272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112" y="1910556"/>
            <a:ext cx="3533775" cy="4181475"/>
          </a:xfrm>
        </p:spPr>
      </p:pic>
    </p:spTree>
    <p:extLst>
      <p:ext uri="{BB962C8B-B14F-4D97-AF65-F5344CB8AC3E}">
        <p14:creationId xmlns:p14="http://schemas.microsoft.com/office/powerpoint/2010/main" val="453050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FFB544-FA75-86D2-36BB-0CF25D2B4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Données Déséquilibrées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DC1F57-F7B5-F433-138D-8135789FE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une des deux modalités est fortement majoritaire</a:t>
            </a:r>
          </a:p>
          <a:p>
            <a:endParaRPr lang="fr-FR" dirty="0"/>
          </a:p>
          <a:p>
            <a:r>
              <a:rPr lang="fr-FR" dirty="0"/>
              <a:t>Solutions: </a:t>
            </a:r>
          </a:p>
          <a:p>
            <a:pPr lvl="1"/>
            <a:r>
              <a:rPr lang="fr-FR" dirty="0"/>
              <a:t>utiliser des critères de performance adaptés au déséquilibre ;</a:t>
            </a:r>
          </a:p>
          <a:p>
            <a:pPr lvl="1"/>
            <a:r>
              <a:rPr lang="fr-FR" dirty="0" err="1"/>
              <a:t>ré-échantillonner</a:t>
            </a:r>
            <a:r>
              <a:rPr lang="fr-FR" dirty="0"/>
              <a:t> les données pour se rapprocher d’une situation d’équilibre.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2224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A80325-4B15-C5B6-D4FA-9B6AFC573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Critères de performance pour données déséquilibrées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FD6755-34A5-030B-A8AC-9AEFBCEFC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FR" b="1" dirty="0" err="1"/>
              <a:t>balanced</a:t>
            </a:r>
            <a:r>
              <a:rPr lang="fr-FR" b="1" dirty="0"/>
              <a:t> </a:t>
            </a:r>
            <a:r>
              <a:rPr lang="fr-FR" b="1" dirty="0" err="1"/>
              <a:t>accuracy</a:t>
            </a:r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Micro-averaged</a:t>
            </a:r>
            <a:r>
              <a:rPr lang="en-US" dirty="0"/>
              <a:t>: all samples equally contribute to the final averaged metric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Macro-averaged</a:t>
            </a:r>
            <a:r>
              <a:rPr lang="en-US" dirty="0"/>
              <a:t>: all classes equally contribute to the final averaged metric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Weighted-averaged</a:t>
            </a:r>
            <a:r>
              <a:rPr lang="en-US" dirty="0"/>
              <a:t>: each </a:t>
            </a:r>
            <a:r>
              <a:rPr lang="en-US" dirty="0" err="1"/>
              <a:t>classes’s</a:t>
            </a:r>
            <a:r>
              <a:rPr lang="en-US" dirty="0"/>
              <a:t> contribution to the average is weighted by its size</a:t>
            </a:r>
          </a:p>
          <a:p>
            <a:endParaRPr lang="fr-FR" b="1" dirty="0"/>
          </a:p>
          <a:p>
            <a:r>
              <a:rPr lang="fr-FR" b="1" dirty="0">
                <a:effectLst/>
              </a:rPr>
              <a:t>F1-score</a:t>
            </a:r>
          </a:p>
          <a:p>
            <a:endParaRPr lang="fr-FR" b="1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7077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34550D-E10D-8459-3FDF-18D022DF1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Ré-équilibrage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3CB592-FAFF-5D1C-53A5-2E103CE50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err="1"/>
              <a:t>Oversampling</a:t>
            </a:r>
            <a:endParaRPr lang="fr-FR" b="1" dirty="0"/>
          </a:p>
          <a:p>
            <a:r>
              <a:rPr lang="fr-FR" b="1" dirty="0" err="1"/>
              <a:t>Undersampling</a:t>
            </a:r>
            <a:endParaRPr lang="fr-FR" b="1" dirty="0"/>
          </a:p>
          <a:p>
            <a:endParaRPr lang="fr-FR" b="1" dirty="0"/>
          </a:p>
          <a:p>
            <a:r>
              <a:rPr lang="fr-FR" b="1" dirty="0"/>
              <a:t>SMOTE :</a:t>
            </a:r>
          </a:p>
          <a:p>
            <a:r>
              <a:rPr lang="fr-FR" b="1" dirty="0"/>
              <a:t>générer de nouveaux individus</a:t>
            </a:r>
            <a:r>
              <a:rPr lang="fr-FR" dirty="0"/>
              <a:t> minoritaires qui ressemblent aux autres, sans être strictement identiques</a:t>
            </a:r>
            <a:endParaRPr lang="fr-FR" b="1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1661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CD2D80-7AA4-3F21-E7F8-A0CEFF98A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1934030-C600-1D39-515E-8734919D5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210594"/>
            <a:ext cx="9753600" cy="3581400"/>
          </a:xfrm>
        </p:spPr>
      </p:pic>
    </p:spTree>
    <p:extLst>
      <p:ext uri="{BB962C8B-B14F-4D97-AF65-F5344CB8AC3E}">
        <p14:creationId xmlns:p14="http://schemas.microsoft.com/office/powerpoint/2010/main" val="77318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532748-270B-7478-88D3-3AADBF2AE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Importance des variables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2512E5-B221-57A5-FA8F-8ED4512C6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Certains modèle permet de récupérer l’importance des variables dans la prédiction</a:t>
            </a:r>
          </a:p>
          <a:p>
            <a:endParaRPr lang="fr-FR" dirty="0"/>
          </a:p>
          <a:p>
            <a:r>
              <a:rPr lang="fr-FR" dirty="0" err="1"/>
              <a:t>Random</a:t>
            </a:r>
            <a:r>
              <a:rPr lang="fr-FR" dirty="0"/>
              <a:t> Forest : Score d’impureté</a:t>
            </a:r>
          </a:p>
          <a:p>
            <a:endParaRPr lang="fr-FR" dirty="0"/>
          </a:p>
          <a:p>
            <a:r>
              <a:rPr lang="fr-FR" dirty="0"/>
              <a:t>Importance par permutation: OOB de l’arbre VS OOB en </a:t>
            </a:r>
            <a:r>
              <a:rPr lang="fr-FR" dirty="0" err="1"/>
              <a:t>permuttant</a:t>
            </a:r>
            <a:r>
              <a:rPr lang="fr-FR" dirty="0"/>
              <a:t> les valeurs de la variables d’</a:t>
            </a:r>
            <a:r>
              <a:rPr lang="fr-FR" dirty="0" err="1"/>
              <a:t>interêt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3326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4" descr="Close-up of blackboard with smudged chalk">
            <a:extLst>
              <a:ext uri="{FF2B5EF4-FFF2-40B4-BE49-F238E27FC236}">
                <a16:creationId xmlns:a16="http://schemas.microsoft.com/office/drawing/2014/main" id="{4792A458-085D-4647-BA93-3278AE68D2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677" b="1405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F945A87-AA09-40A9-8317-0C6871B81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2593765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5AB8A9DD26674D9E194F155E65A7AA" ma:contentTypeVersion="4" ma:contentTypeDescription="Crée un document." ma:contentTypeScope="" ma:versionID="76c77233e17be6a8c42260dbeb134127">
  <xsd:schema xmlns:xsd="http://www.w3.org/2001/XMLSchema" xmlns:xs="http://www.w3.org/2001/XMLSchema" xmlns:p="http://schemas.microsoft.com/office/2006/metadata/properties" xmlns:ns3="e1f1a529-2215-4aab-bb27-b3a69f90f778" targetNamespace="http://schemas.microsoft.com/office/2006/metadata/properties" ma:root="true" ma:fieldsID="eb12cd8abb248e97edf637bc2a072625" ns3:_="">
    <xsd:import namespace="e1f1a529-2215-4aab-bb27-b3a69f90f77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f1a529-2215-4aab-bb27-b3a69f90f7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3CFB111-758F-4019-A2E8-1DC16EBD7D2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6F32315-82C0-4313-AE44-596EE6BC58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f1a529-2215-4aab-bb27-b3a69f90f7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F451106-D3E4-42CB-8BEA-3646A8E7AB5E}">
  <ds:schemaRefs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terms/"/>
    <ds:schemaRef ds:uri="e1f1a529-2215-4aab-bb27-b3a69f90f778"/>
    <ds:schemaRef ds:uri="http://purl.org/dc/elements/1.1/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358</Words>
  <Application>Microsoft Office PowerPoint</Application>
  <PresentationFormat>Grand écran</PresentationFormat>
  <Paragraphs>94</Paragraphs>
  <Slides>38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Thème Office</vt:lpstr>
      <vt:lpstr>Concepts importants</vt:lpstr>
      <vt:lpstr>Classification multilabel</vt:lpstr>
      <vt:lpstr>Classification multilabel</vt:lpstr>
      <vt:lpstr>Données Déséquilibrées</vt:lpstr>
      <vt:lpstr>Critères de performance pour données déséquilibrées</vt:lpstr>
      <vt:lpstr>Ré-équilibrage</vt:lpstr>
      <vt:lpstr>Présentation PowerPoint</vt:lpstr>
      <vt:lpstr>Importance des variables</vt:lpstr>
      <vt:lpstr>Deep Learning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Neurone formel (perceptron)</vt:lpstr>
      <vt:lpstr>Fonctions d’activation </vt:lpstr>
      <vt:lpstr>Présentation PowerPoint</vt:lpstr>
      <vt:lpstr>Exemple pour une séparation linéaire</vt:lpstr>
      <vt:lpstr>Apprentissage par descente de gradient</vt:lpstr>
      <vt:lpstr>Perceptron ne suffit pas</vt:lpstr>
      <vt:lpstr>Réseau de neurone</vt:lpstr>
      <vt:lpstr>Réseau récurrent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Interêt du deeplearning </vt:lpstr>
      <vt:lpstr>Convolution</vt:lpstr>
      <vt:lpstr>Présentation PowerPoint</vt:lpstr>
      <vt:lpstr>Présentation PowerPoint</vt:lpstr>
      <vt:lpstr>Réseau récurrent</vt:lpstr>
      <vt:lpstr>Réseau récurrent</vt:lpstr>
      <vt:lpstr>Réseau récurrent</vt:lpstr>
      <vt:lpstr>Problématique du deeplearning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thibaut fabacher</dc:creator>
  <cp:lastModifiedBy>Thibaut FABACHER</cp:lastModifiedBy>
  <cp:revision>4</cp:revision>
  <dcterms:created xsi:type="dcterms:W3CDTF">2021-05-05T13:32:28Z</dcterms:created>
  <dcterms:modified xsi:type="dcterms:W3CDTF">2023-01-25T15:52:12Z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0x0101002E5AB8A9DD26674D9E194F155E65A7AA</vt:lpwstr>
  </property>
</Properties>
</file>